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685"/>
          <c:y val="0.0848188"/>
          <c:w val="0.92815"/>
          <c:h val="0.7780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100.000000</c:v>
                </c:pt>
                <c:pt idx="1">
                  <c:v>0.000000</c:v>
                </c:pt>
                <c:pt idx="2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685"/>
          <c:y val="0.0848188"/>
          <c:w val="0.92815"/>
          <c:h val="0.7780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100.000000</c:v>
                </c:pt>
                <c:pt idx="1">
                  <c:v>0.000000</c:v>
                </c:pt>
                <c:pt idx="2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1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in a Day</a:t>
            </a:r>
          </a:p>
        </p:txBody>
      </p:sp>
      <p:sp>
        <p:nvSpPr>
          <p:cNvPr id="176" name="Shape 17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Session #1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ndas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664" t="0" r="2166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5675">
              <a:defRPr sz="13259"/>
            </a:lvl1pPr>
          </a:lstStyle>
          <a:p>
            <a:pPr/>
            <a:r>
              <a:t>Automation</a:t>
            </a:r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Spreadsheet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76" name="Shape 576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</a:t>
            </a:r>
            <a:r>
              <a:rPr>
                <a:solidFill>
                  <a:schemeClr val="accent3"/>
                </a:solidFill>
              </a:rPr>
              <a:t>double</a:t>
            </a:r>
            <a:r>
              <a:t>(my_name):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79" name="Shape 579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my_name</a:t>
            </a:r>
            <a:r>
              <a:t>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82" name="Shape 582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</a:t>
            </a:r>
            <a:r>
              <a:rPr>
                <a:solidFill>
                  <a:schemeClr val="accent3"/>
                </a:solidFill>
              </a:rPr>
              <a:t>my_name</a:t>
            </a:r>
            <a:r>
              <a:t>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583" name="Shape 583"/>
          <p:cNvSpPr/>
          <p:nvPr/>
        </p:nvSpPr>
        <p:spPr>
          <a:xfrm rot="19262772">
            <a:off x="3341633" y="5027739"/>
            <a:ext cx="293330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694604" y="6302681"/>
            <a:ext cx="817168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arbitrary label for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87" name="Shape 587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</a:t>
            </a:r>
            <a:r>
              <a:rPr>
                <a:solidFill>
                  <a:schemeClr val="accent3"/>
                </a:solidFill>
              </a:rPr>
              <a:t>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588" name="Shape 588"/>
          <p:cNvSpPr/>
          <p:nvPr/>
        </p:nvSpPr>
        <p:spPr>
          <a:xfrm rot="8773757">
            <a:off x="8032305" y="2856737"/>
            <a:ext cx="2208633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10194863" y="1549830"/>
            <a:ext cx="206197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colon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92" name="Shape 592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95" name="Shape 595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  <p:sp>
        <p:nvSpPr>
          <p:cNvPr id="596" name="Shape 596"/>
          <p:cNvSpPr/>
          <p:nvPr/>
        </p:nvSpPr>
        <p:spPr>
          <a:xfrm rot="13500000">
            <a:off x="1586933" y="6735713"/>
            <a:ext cx="2933305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97" name="Shape 597"/>
          <p:cNvSpPr/>
          <p:nvPr/>
        </p:nvSpPr>
        <p:spPr>
          <a:xfrm>
            <a:off x="4241367" y="7681314"/>
            <a:ext cx="540639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indented block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600" name="Shape 600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def double(my_name):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return</a:t>
            </a:r>
            <a:r>
              <a:t>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Calling A Function</a:t>
            </a:r>
          </a:p>
        </p:txBody>
      </p:sp>
      <p:sp>
        <p:nvSpPr>
          <p:cNvPr id="603" name="Shape 603"/>
          <p:cNvSpPr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Calling A Function</a:t>
            </a:r>
          </a:p>
        </p:txBody>
      </p:sp>
      <p:sp>
        <p:nvSpPr>
          <p:cNvPr id="606" name="Shape 606"/>
          <p:cNvSpPr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  <p:sp>
        <p:nvSpPr>
          <p:cNvPr id="607" name="Shape 607"/>
          <p:cNvSpPr/>
          <p:nvPr/>
        </p:nvSpPr>
        <p:spPr>
          <a:xfrm rot="13500000">
            <a:off x="2473624" y="6203699"/>
            <a:ext cx="293330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5128058" y="7149299"/>
            <a:ext cx="32605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no space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Calling A Function</a:t>
            </a:r>
          </a:p>
        </p:txBody>
      </p:sp>
      <p:sp>
        <p:nvSpPr>
          <p:cNvPr id="611" name="Shape 611"/>
          <p:cNvSpPr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double(“Rob”)</a:t>
            </a:r>
          </a:p>
        </p:txBody>
      </p:sp>
      <p:sp>
        <p:nvSpPr>
          <p:cNvPr id="612" name="Shape 612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613" name="Shape 613"/>
          <p:cNvSpPr/>
          <p:nvPr/>
        </p:nvSpPr>
        <p:spPr>
          <a:xfrm>
            <a:off x="2506543" y="5826142"/>
            <a:ext cx="357987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“RobRob”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380" t="0" r="3338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16150"/>
            </a:lvl1pPr>
          </a:lstStyle>
          <a:p>
            <a:pPr/>
            <a:r>
              <a:t>Web apps</a:t>
            </a:r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Backend code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25" t="0" r="5608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11390"/>
            </a:lvl1pPr>
          </a:lstStyle>
          <a:p>
            <a:pPr/>
            <a:r>
              <a:t>Webscraping</a:t>
            </a:r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Gathering Data by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706" t="17061" r="57960" b="392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4">
              <a:defRPr sz="12240"/>
            </a:lvl1pPr>
          </a:lstStyle>
          <a:p>
            <a:pPr/>
            <a:r>
              <a:t>Data Science</a:t>
            </a:r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 and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876" t="2592" r="60790" b="25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62204">
              <a:defRPr sz="10540"/>
            </a:lvl1pPr>
          </a:lstStyle>
          <a:p>
            <a:pPr/>
            <a:r>
              <a:t>Visualizations</a:t>
            </a:r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3315263" y="677333"/>
            <a:ext cx="7189309" cy="1960663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graphicFrame>
        <p:nvGraphicFramePr>
          <p:cNvPr id="229" name="Chart 229"/>
          <p:cNvGraphicFramePr/>
          <p:nvPr/>
        </p:nvGraphicFramePr>
        <p:xfrm>
          <a:off x="406400" y="2552999"/>
          <a:ext cx="12192000" cy="685770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3321613" y="681566"/>
            <a:ext cx="7202009" cy="1960663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graphicFrame>
        <p:nvGraphicFramePr>
          <p:cNvPr id="232" name="Chart 232"/>
          <p:cNvGraphicFramePr/>
          <p:nvPr/>
        </p:nvGraphicFramePr>
        <p:xfrm>
          <a:off x="406400" y="2552999"/>
          <a:ext cx="12192000" cy="685770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33" name="Shape 233"/>
          <p:cNvSpPr/>
          <p:nvPr/>
        </p:nvSpPr>
        <p:spPr>
          <a:xfrm rot="2859210">
            <a:off x="4851946" y="4656486"/>
            <a:ext cx="5136050" cy="43815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4" name="Shape 234"/>
          <p:cNvSpPr/>
          <p:nvPr/>
        </p:nvSpPr>
        <p:spPr>
          <a:xfrm rot="18911602">
            <a:off x="4826000" y="4606925"/>
            <a:ext cx="5139400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2909631" y="846666"/>
            <a:ext cx="7185538" cy="1960663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sp>
        <p:nvSpPr>
          <p:cNvPr id="237" name="Shape 237"/>
          <p:cNvSpPr/>
          <p:nvPr>
            <p:ph type="body" idx="4294967295"/>
          </p:nvPr>
        </p:nvSpPr>
        <p:spPr>
          <a:xfrm>
            <a:off x="406400" y="2840797"/>
            <a:ext cx="12192000" cy="6311306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10 minutes for lesson &amp; demo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15 minutes for exercise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Pause to review &amp; ask questions</a:t>
            </a:r>
          </a:p>
          <a:p>
            <a:pPr marL="677731" indent="-677731" defTabSz="560831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Rinse and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965200" y="4038600"/>
            <a:ext cx="12192000" cy="4521200"/>
          </a:xfrm>
          <a:prstGeom prst="rect">
            <a:avLst/>
          </a:prstGeom>
        </p:spPr>
        <p:txBody>
          <a:bodyPr/>
          <a:lstStyle/>
          <a:p>
            <a:pPr/>
            <a:r>
              <a:t>Fundamentals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How to think about Python</a:t>
            </a:r>
          </a:p>
        </p:txBody>
      </p:sp>
      <p:sp>
        <p:nvSpPr>
          <p:cNvPr id="242" name="Shape 242"/>
          <p:cNvSpPr/>
          <p:nvPr>
            <p:ph type="body" sz="half" idx="1"/>
          </p:nvPr>
        </p:nvSpPr>
        <p:spPr>
          <a:xfrm>
            <a:off x="406400" y="4538100"/>
            <a:ext cx="12192000" cy="2531600"/>
          </a:xfrm>
          <a:prstGeom prst="rect">
            <a:avLst/>
          </a:prstGeom>
        </p:spPr>
        <p:txBody>
          <a:bodyPr/>
          <a:lstStyle/>
          <a:p>
            <a:pPr marL="550657" indent="-550657" defTabSz="455675">
              <a:spcBef>
                <a:spcPts val="2100"/>
              </a:spcBef>
              <a:buClrTx/>
              <a:buSzPct val="40000"/>
              <a:buFontTx/>
              <a:buBlip>
                <a:blip r:embed="rId2"/>
              </a:buBlip>
              <a:defRPr sz="4992"/>
            </a:pPr>
            <a:r>
              <a:t>You are giving orders to your computer</a:t>
            </a:r>
          </a:p>
          <a:p>
            <a:pPr marL="550657" indent="-550657" defTabSz="455675">
              <a:spcBef>
                <a:spcPts val="2100"/>
              </a:spcBef>
              <a:buClrTx/>
              <a:buSzPct val="40000"/>
              <a:buFontTx/>
              <a:buBlip>
                <a:blip r:embed="rId2"/>
              </a:buBlip>
              <a:defRPr sz="4992"/>
            </a:pPr>
            <a:r>
              <a:t>Each order is called a “statement”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Rob Carrington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xfrm>
            <a:off x="406400" y="4301066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4 years as a Python developer</a:t>
            </a:r>
          </a:p>
          <a:p>
            <a:pPr>
              <a:defRPr sz="5400"/>
            </a:pPr>
            <a:r>
              <a:t>Worked in FinTech (@Q2eBanking)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jafar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</p:spPr>
      </p:pic>
      <p:sp>
        <p:nvSpPr>
          <p:cNvPr id="245" name="Shape 245"/>
          <p:cNvSpPr/>
          <p:nvPr/>
        </p:nvSpPr>
        <p:spPr>
          <a:xfrm>
            <a:off x="9348130" y="1543894"/>
            <a:ext cx="1594613" cy="1297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You</a:t>
            </a:r>
          </a:p>
        </p:txBody>
      </p:sp>
      <p:sp>
        <p:nvSpPr>
          <p:cNvPr id="246" name="Shape 246"/>
          <p:cNvSpPr/>
          <p:nvPr/>
        </p:nvSpPr>
        <p:spPr>
          <a:xfrm>
            <a:off x="2972730" y="7445161"/>
            <a:ext cx="3006879" cy="129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jafar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</p:spPr>
      </p:pic>
      <p:sp>
        <p:nvSpPr>
          <p:cNvPr id="249" name="Shape 249"/>
          <p:cNvSpPr/>
          <p:nvPr/>
        </p:nvSpPr>
        <p:spPr>
          <a:xfrm>
            <a:off x="5842930" y="3753694"/>
            <a:ext cx="6324449" cy="1297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Your Computer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52" name="Shape 252"/>
          <p:cNvSpPr/>
          <p:nvPr/>
        </p:nvSpPr>
        <p:spPr>
          <a:xfrm>
            <a:off x="466598" y="3886353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53" name="Shape 253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remember “fav_number” means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466598" y="3886353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257" name="Shape 257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remember “fav_number” means 3</a:t>
            </a:r>
          </a:p>
        </p:txBody>
      </p:sp>
      <p:sp>
        <p:nvSpPr>
          <p:cNvPr id="258" name="Shape 258"/>
          <p:cNvSpPr/>
          <p:nvPr/>
        </p:nvSpPr>
        <p:spPr>
          <a:xfrm rot="19262772">
            <a:off x="3106975" y="6989054"/>
            <a:ext cx="293330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947944" y="8162660"/>
            <a:ext cx="499567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arbitrary label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62" name="Shape 262"/>
          <p:cNvSpPr/>
          <p:nvPr/>
        </p:nvSpPr>
        <p:spPr>
          <a:xfrm>
            <a:off x="3339306" y="4811183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fav_number =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65" name="Shape 265"/>
          <p:cNvSpPr/>
          <p:nvPr/>
        </p:nvSpPr>
        <p:spPr>
          <a:xfrm rot="19262772">
            <a:off x="2625628" y="6634377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466598" y="7807984"/>
            <a:ext cx="291693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variable</a:t>
            </a:r>
          </a:p>
        </p:txBody>
      </p:sp>
      <p:sp>
        <p:nvSpPr>
          <p:cNvPr id="267" name="Shape 267"/>
          <p:cNvSpPr/>
          <p:nvPr/>
        </p:nvSpPr>
        <p:spPr>
          <a:xfrm>
            <a:off x="3339306" y="4811183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fav_number =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70" name="Shape 270"/>
          <p:cNvSpPr/>
          <p:nvPr/>
        </p:nvSpPr>
        <p:spPr>
          <a:xfrm rot="19262772">
            <a:off x="2625628" y="6634377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466598" y="7807984"/>
            <a:ext cx="291693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variable</a:t>
            </a:r>
          </a:p>
        </p:txBody>
      </p:sp>
      <p:sp>
        <p:nvSpPr>
          <p:cNvPr id="272" name="Shape 272"/>
          <p:cNvSpPr/>
          <p:nvPr/>
        </p:nvSpPr>
        <p:spPr>
          <a:xfrm>
            <a:off x="3339306" y="4811183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fav_number = 3</a:t>
            </a:r>
          </a:p>
        </p:txBody>
      </p:sp>
      <p:sp>
        <p:nvSpPr>
          <p:cNvPr id="273" name="Shape 273"/>
          <p:cNvSpPr/>
          <p:nvPr/>
        </p:nvSpPr>
        <p:spPr>
          <a:xfrm rot="14680374">
            <a:off x="9003633" y="6429049"/>
            <a:ext cx="1892995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9675417" y="7542472"/>
            <a:ext cx="19895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ASSIgnment Statement</a:t>
            </a:r>
          </a:p>
        </p:txBody>
      </p:sp>
      <p:sp>
        <p:nvSpPr>
          <p:cNvPr id="277" name="Shape 277"/>
          <p:cNvSpPr/>
          <p:nvPr/>
        </p:nvSpPr>
        <p:spPr>
          <a:xfrm rot="19262772">
            <a:off x="2625628" y="6634377"/>
            <a:ext cx="293330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466598" y="7807984"/>
            <a:ext cx="291693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variable</a:t>
            </a:r>
          </a:p>
        </p:txBody>
      </p:sp>
      <p:sp>
        <p:nvSpPr>
          <p:cNvPr id="279" name="Shape 279"/>
          <p:cNvSpPr/>
          <p:nvPr/>
        </p:nvSpPr>
        <p:spPr>
          <a:xfrm>
            <a:off x="3339306" y="4811183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fav_number = 3</a:t>
            </a:r>
          </a:p>
        </p:txBody>
      </p:sp>
      <p:sp>
        <p:nvSpPr>
          <p:cNvPr id="280" name="Shape 280"/>
          <p:cNvSpPr/>
          <p:nvPr/>
        </p:nvSpPr>
        <p:spPr>
          <a:xfrm rot="14680374">
            <a:off x="9003633" y="6429049"/>
            <a:ext cx="1892995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7522025" y="7807984"/>
            <a:ext cx="526694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(integer literal)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406400" y="1536700"/>
            <a:ext cx="12192000" cy="1204318"/>
          </a:xfrm>
          <a:prstGeom prst="rect">
            <a:avLst/>
          </a:prstGeom>
        </p:spPr>
        <p:txBody>
          <a:bodyPr/>
          <a:lstStyle>
            <a:lvl1pPr>
              <a:defRPr sz="8500"/>
            </a:lvl1pPr>
          </a:lstStyle>
          <a:p>
            <a:pPr/>
            <a:r>
              <a:t>Rules for Variables</a:t>
            </a:r>
          </a:p>
        </p:txBody>
      </p:sp>
      <p:sp>
        <p:nvSpPr>
          <p:cNvPr id="284" name="Shape 284"/>
          <p:cNvSpPr/>
          <p:nvPr>
            <p:ph type="body" idx="1"/>
          </p:nvPr>
        </p:nvSpPr>
        <p:spPr>
          <a:xfrm>
            <a:off x="406400" y="3081866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Must start with a letter or underscore</a:t>
            </a:r>
          </a:p>
          <a:p>
            <a:pPr>
              <a:defRPr sz="4800"/>
            </a:pPr>
            <a:r>
              <a:t>Cannot start with a number</a:t>
            </a:r>
          </a:p>
          <a:p>
            <a:pPr>
              <a:defRPr sz="4800"/>
            </a:pPr>
            <a:r>
              <a:t>Only letters, numbers and underscores allowed</a:t>
            </a:r>
          </a:p>
          <a:p>
            <a:pPr>
              <a:defRPr sz="4800"/>
            </a:pPr>
            <a:r>
              <a:t>Variable names are case-sensitive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Variables</a:t>
            </a:r>
          </a:p>
        </p:txBody>
      </p:sp>
      <p:sp>
        <p:nvSpPr>
          <p:cNvPr id="287" name="Shape 287"/>
          <p:cNvSpPr/>
          <p:nvPr/>
        </p:nvSpPr>
        <p:spPr>
          <a:xfrm>
            <a:off x="577897" y="3443146"/>
            <a:ext cx="41076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Q2</a:t>
            </a:r>
          </a:p>
        </p:txBody>
      </p:sp>
      <p:pic>
        <p:nvPicPr>
          <p:cNvPr id="182" name="Screen Shot 2019-01-10 at 3.2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6752232"/>
            <a:ext cx="7213600" cy="17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7733903" y="4089400"/>
            <a:ext cx="4496793" cy="157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184" name="apple-ban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7330" y="4160955"/>
            <a:ext cx="3352801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414" y="3879177"/>
            <a:ext cx="5870982" cy="2011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Variables</a:t>
            </a:r>
          </a:p>
        </p:txBody>
      </p:sp>
      <p:sp>
        <p:nvSpPr>
          <p:cNvPr id="290" name="Shape 290"/>
          <p:cNvSpPr/>
          <p:nvPr/>
        </p:nvSpPr>
        <p:spPr>
          <a:xfrm>
            <a:off x="577897" y="3443146"/>
            <a:ext cx="41076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my_number</a:t>
            </a:r>
          </a:p>
        </p:txBody>
      </p:sp>
      <p:sp>
        <p:nvSpPr>
          <p:cNvPr id="291" name="Shape 291"/>
          <p:cNvSpPr/>
          <p:nvPr/>
        </p:nvSpPr>
        <p:spPr>
          <a:xfrm rot="18546354">
            <a:off x="5274610" y="3844869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2" name="Shape 292"/>
          <p:cNvSpPr/>
          <p:nvPr/>
        </p:nvSpPr>
        <p:spPr>
          <a:xfrm rot="2624366">
            <a:off x="5880991" y="3363255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Variables</a:t>
            </a:r>
          </a:p>
        </p:txBody>
      </p:sp>
      <p:sp>
        <p:nvSpPr>
          <p:cNvPr id="295" name="Shape 295"/>
          <p:cNvSpPr/>
          <p:nvPr/>
        </p:nvSpPr>
        <p:spPr>
          <a:xfrm>
            <a:off x="577897" y="3443146"/>
            <a:ext cx="41076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my_number</a:t>
            </a:r>
          </a:p>
        </p:txBody>
      </p:sp>
      <p:sp>
        <p:nvSpPr>
          <p:cNvPr id="296" name="Shape 296"/>
          <p:cNvSpPr/>
          <p:nvPr/>
        </p:nvSpPr>
        <p:spPr>
          <a:xfrm rot="18546354">
            <a:off x="5274610" y="3844869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7" name="Shape 297"/>
          <p:cNvSpPr/>
          <p:nvPr/>
        </p:nvSpPr>
        <p:spPr>
          <a:xfrm rot="2624366">
            <a:off x="5880991" y="3363255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8" name="Shape 298"/>
          <p:cNvSpPr/>
          <p:nvPr/>
        </p:nvSpPr>
        <p:spPr>
          <a:xfrm>
            <a:off x="577897" y="5259832"/>
            <a:ext cx="322024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3amigos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Variables</a:t>
            </a:r>
          </a:p>
        </p:txBody>
      </p:sp>
      <p:sp>
        <p:nvSpPr>
          <p:cNvPr id="301" name="Shape 301"/>
          <p:cNvSpPr/>
          <p:nvPr/>
        </p:nvSpPr>
        <p:spPr>
          <a:xfrm>
            <a:off x="577897" y="3443146"/>
            <a:ext cx="41076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my_number</a:t>
            </a:r>
          </a:p>
        </p:txBody>
      </p:sp>
      <p:sp>
        <p:nvSpPr>
          <p:cNvPr id="302" name="Shape 302"/>
          <p:cNvSpPr/>
          <p:nvPr/>
        </p:nvSpPr>
        <p:spPr>
          <a:xfrm rot="18546354">
            <a:off x="5274610" y="3844869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3" name="Shape 303"/>
          <p:cNvSpPr/>
          <p:nvPr/>
        </p:nvSpPr>
        <p:spPr>
          <a:xfrm rot="2624366">
            <a:off x="5880991" y="3363255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577897" y="5259832"/>
            <a:ext cx="322024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3amigos</a:t>
            </a:r>
          </a:p>
        </p:txBody>
      </p:sp>
      <p:sp>
        <p:nvSpPr>
          <p:cNvPr id="305" name="Shape 305"/>
          <p:cNvSpPr/>
          <p:nvPr/>
        </p:nvSpPr>
        <p:spPr>
          <a:xfrm rot="2859210">
            <a:off x="3933294" y="5807392"/>
            <a:ext cx="1542638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6" name="Shape 306"/>
          <p:cNvSpPr/>
          <p:nvPr/>
        </p:nvSpPr>
        <p:spPr>
          <a:xfrm rot="18911602">
            <a:off x="3941029" y="5777746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Variables</a:t>
            </a:r>
          </a:p>
        </p:txBody>
      </p:sp>
      <p:sp>
        <p:nvSpPr>
          <p:cNvPr id="309" name="Shape 309"/>
          <p:cNvSpPr/>
          <p:nvPr/>
        </p:nvSpPr>
        <p:spPr>
          <a:xfrm>
            <a:off x="577897" y="3443146"/>
            <a:ext cx="41076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my_number</a:t>
            </a:r>
          </a:p>
        </p:txBody>
      </p:sp>
      <p:sp>
        <p:nvSpPr>
          <p:cNvPr id="310" name="Shape 310"/>
          <p:cNvSpPr/>
          <p:nvPr/>
        </p:nvSpPr>
        <p:spPr>
          <a:xfrm rot="18546354">
            <a:off x="5274610" y="3844869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1" name="Shape 311"/>
          <p:cNvSpPr/>
          <p:nvPr/>
        </p:nvSpPr>
        <p:spPr>
          <a:xfrm rot="2624366">
            <a:off x="5880991" y="3363255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577897" y="5259832"/>
            <a:ext cx="322024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3amigos</a:t>
            </a:r>
          </a:p>
        </p:txBody>
      </p:sp>
      <p:sp>
        <p:nvSpPr>
          <p:cNvPr id="313" name="Shape 313"/>
          <p:cNvSpPr/>
          <p:nvPr/>
        </p:nvSpPr>
        <p:spPr>
          <a:xfrm rot="2859210">
            <a:off x="3933294" y="5807392"/>
            <a:ext cx="1542638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4" name="Shape 314"/>
          <p:cNvSpPr/>
          <p:nvPr/>
        </p:nvSpPr>
        <p:spPr>
          <a:xfrm rot="18911602">
            <a:off x="3941029" y="5777746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5" name="Shape 315"/>
          <p:cNvSpPr/>
          <p:nvPr/>
        </p:nvSpPr>
        <p:spPr>
          <a:xfrm>
            <a:off x="577897" y="7261549"/>
            <a:ext cx="499507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left-handed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Variables</a:t>
            </a:r>
          </a:p>
        </p:txBody>
      </p:sp>
      <p:sp>
        <p:nvSpPr>
          <p:cNvPr id="318" name="Shape 318"/>
          <p:cNvSpPr/>
          <p:nvPr/>
        </p:nvSpPr>
        <p:spPr>
          <a:xfrm>
            <a:off x="577897" y="3443146"/>
            <a:ext cx="4107657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my_number</a:t>
            </a:r>
          </a:p>
        </p:txBody>
      </p:sp>
      <p:sp>
        <p:nvSpPr>
          <p:cNvPr id="319" name="Shape 319"/>
          <p:cNvSpPr/>
          <p:nvPr/>
        </p:nvSpPr>
        <p:spPr>
          <a:xfrm rot="18546354">
            <a:off x="5274610" y="3844869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0" name="Shape 320"/>
          <p:cNvSpPr/>
          <p:nvPr/>
        </p:nvSpPr>
        <p:spPr>
          <a:xfrm rot="2624366">
            <a:off x="5880991" y="3363255"/>
            <a:ext cx="170441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1" name="Shape 321"/>
          <p:cNvSpPr/>
          <p:nvPr/>
        </p:nvSpPr>
        <p:spPr>
          <a:xfrm>
            <a:off x="577897" y="5259832"/>
            <a:ext cx="322024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3amigos</a:t>
            </a:r>
          </a:p>
        </p:txBody>
      </p:sp>
      <p:sp>
        <p:nvSpPr>
          <p:cNvPr id="322" name="Shape 322"/>
          <p:cNvSpPr/>
          <p:nvPr/>
        </p:nvSpPr>
        <p:spPr>
          <a:xfrm rot="2859210">
            <a:off x="3933294" y="5807392"/>
            <a:ext cx="1542638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3" name="Shape 323"/>
          <p:cNvSpPr/>
          <p:nvPr/>
        </p:nvSpPr>
        <p:spPr>
          <a:xfrm rot="18911602">
            <a:off x="3941029" y="5777746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4" name="Shape 324"/>
          <p:cNvSpPr/>
          <p:nvPr/>
        </p:nvSpPr>
        <p:spPr>
          <a:xfrm>
            <a:off x="577897" y="7261549"/>
            <a:ext cx="4995070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left-handed</a:t>
            </a:r>
          </a:p>
        </p:txBody>
      </p:sp>
      <p:sp>
        <p:nvSpPr>
          <p:cNvPr id="325" name="Shape 325"/>
          <p:cNvSpPr/>
          <p:nvPr/>
        </p:nvSpPr>
        <p:spPr>
          <a:xfrm rot="2859210">
            <a:off x="5695808" y="7653676"/>
            <a:ext cx="1542639" cy="32592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6" name="Shape 326"/>
          <p:cNvSpPr/>
          <p:nvPr/>
        </p:nvSpPr>
        <p:spPr>
          <a:xfrm rot="18911602">
            <a:off x="5703544" y="7624029"/>
            <a:ext cx="1597712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ExpressionS</a:t>
            </a:r>
          </a:p>
        </p:txBody>
      </p:sp>
      <p:sp>
        <p:nvSpPr>
          <p:cNvPr id="329" name="Shape 329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07134" indent="-607134" defTabSz="502412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4"/>
            </a:pPr>
            <a:r>
              <a:t>An expression is part of a statement</a:t>
            </a:r>
          </a:p>
          <a:p>
            <a:pPr marL="607134" indent="-607134" defTabSz="502412">
              <a:lnSpc>
                <a:spcPct val="200000"/>
              </a:lnSpc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5504"/>
            </a:pPr>
            <a:r>
              <a:t>Noun without a verb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Expression Examples</a:t>
            </a:r>
          </a:p>
        </p:txBody>
      </p:sp>
      <p:sp>
        <p:nvSpPr>
          <p:cNvPr id="332" name="Shape 332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Variables (like fav_number)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Values (like 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calculator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8013" t="0" r="2801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35" name="Shape 335"/>
          <p:cNvSpPr/>
          <p:nvPr>
            <p:ph type="title"/>
          </p:nvPr>
        </p:nvSpPr>
        <p:spPr>
          <a:xfrm>
            <a:off x="406400" y="1536700"/>
            <a:ext cx="6299200" cy="1761464"/>
          </a:xfrm>
          <a:prstGeom prst="rect">
            <a:avLst/>
          </a:prstGeom>
        </p:spPr>
        <p:txBody>
          <a:bodyPr/>
          <a:lstStyle/>
          <a:p>
            <a:pPr/>
            <a:r>
              <a:t>Python thinks like your calculator</a:t>
            </a:r>
          </a:p>
        </p:txBody>
      </p:sp>
      <p:sp>
        <p:nvSpPr>
          <p:cNvPr id="336" name="Shape 336"/>
          <p:cNvSpPr/>
          <p:nvPr>
            <p:ph type="body" sz="half" idx="1"/>
          </p:nvPr>
        </p:nvSpPr>
        <p:spPr>
          <a:xfrm>
            <a:off x="406400" y="3491970"/>
            <a:ext cx="6299200" cy="535993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If you enter 7 + 9, this is still an expression.</a:t>
            </a:r>
          </a:p>
          <a:p>
            <a:pPr>
              <a:defRPr sz="4800"/>
            </a:pPr>
            <a:r>
              <a:t>Equivalent to 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Expression Vs Statement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xfrm>
            <a:off x="406400" y="3472421"/>
            <a:ext cx="12192000" cy="5368615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Equal to a single value —&gt; expression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Expression Vs Statement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xfrm>
            <a:off x="406400" y="3472421"/>
            <a:ext cx="12192000" cy="5368615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Equal to a single value —&gt; expression 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Important to know when you’re giving an order vs noun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Projects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xfrm>
            <a:off x="406400" y="4301066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Recommendation System</a:t>
            </a:r>
          </a:p>
          <a:p>
            <a:pPr>
              <a:defRPr sz="5400"/>
            </a:pPr>
            <a:r>
              <a:t>Audience Segmentation</a:t>
            </a:r>
          </a:p>
          <a:p>
            <a:pPr>
              <a:defRPr sz="5400"/>
            </a:pPr>
            <a:r>
              <a:t>Predicting Overdrafts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391414">
              <a:spcBef>
                <a:spcPts val="1800"/>
              </a:spcBef>
              <a:defRPr sz="8040"/>
            </a:lvl1pPr>
          </a:lstStyle>
          <a:p>
            <a:pPr/>
            <a:r>
              <a:t>Why Do I care about calculators?</a:t>
            </a:r>
          </a:p>
        </p:txBody>
      </p:sp>
      <p:sp>
        <p:nvSpPr>
          <p:cNvPr id="345" name="Shape 345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Compare to Excel formulas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Find compound interest,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Old Friends</a:t>
            </a:r>
          </a:p>
        </p:txBody>
      </p:sp>
      <p:sp>
        <p:nvSpPr>
          <p:cNvPr id="348" name="Shape 348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Integers (called “int”)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Decimals (called “float”)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Old Friends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xfrm>
            <a:off x="406400" y="3056301"/>
            <a:ext cx="12192000" cy="593268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Addition (+)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Multiplication (*)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Division (/)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Exponents (**)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 New Friend</a:t>
            </a:r>
          </a:p>
        </p:txBody>
      </p:sp>
      <p:sp>
        <p:nvSpPr>
          <p:cNvPr id="354" name="Shape 354"/>
          <p:cNvSpPr/>
          <p:nvPr>
            <p:ph type="body" sz="half" idx="1"/>
          </p:nvPr>
        </p:nvSpPr>
        <p:spPr>
          <a:xfrm>
            <a:off x="406400" y="3733634"/>
            <a:ext cx="12192000" cy="2734139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Modulo (%)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Finds the remainder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Statement </a:t>
            </a:r>
          </a:p>
          <a:p>
            <a:pPr marL="444500" indent="-444500">
              <a:defRPr sz="4800"/>
            </a:pPr>
            <a:r>
              <a:t>Expression</a:t>
            </a:r>
          </a:p>
          <a:p>
            <a:pPr marL="444500" indent="-444500">
              <a:defRPr sz="4800"/>
            </a:pPr>
            <a:r>
              <a:t>Variable</a:t>
            </a:r>
          </a:p>
          <a:p>
            <a:pPr marL="444500" indent="-444500">
              <a:defRPr sz="4800"/>
            </a:pPr>
            <a:r>
              <a:t>Int, Float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New Data Type: String</a:t>
            </a:r>
          </a:p>
        </p:txBody>
      </p:sp>
      <p:sp>
        <p:nvSpPr>
          <p:cNvPr id="362" name="Shape 362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Text wrapped in quotes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Only meaningful to humans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 Example</a:t>
            </a:r>
          </a:p>
        </p:txBody>
      </p:sp>
      <p:sp>
        <p:nvSpPr>
          <p:cNvPr id="365" name="Shape 365"/>
          <p:cNvSpPr/>
          <p:nvPr/>
        </p:nvSpPr>
        <p:spPr>
          <a:xfrm>
            <a:off x="898921" y="4337049"/>
            <a:ext cx="1120695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greeting = “hello world!”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 Example</a:t>
            </a:r>
          </a:p>
        </p:txBody>
      </p:sp>
      <p:sp>
        <p:nvSpPr>
          <p:cNvPr id="368" name="Shape 368"/>
          <p:cNvSpPr/>
          <p:nvPr/>
        </p:nvSpPr>
        <p:spPr>
          <a:xfrm>
            <a:off x="898921" y="4337049"/>
            <a:ext cx="1120695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greeting = “hello world!”</a:t>
            </a:r>
          </a:p>
        </p:txBody>
      </p:sp>
      <p:sp>
        <p:nvSpPr>
          <p:cNvPr id="369" name="Shape 369"/>
          <p:cNvSpPr/>
          <p:nvPr/>
        </p:nvSpPr>
        <p:spPr>
          <a:xfrm rot="14680374">
            <a:off x="7711598" y="6150374"/>
            <a:ext cx="189299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8408716" y="7301303"/>
            <a:ext cx="198958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String Example</a:t>
            </a:r>
          </a:p>
        </p:txBody>
      </p:sp>
      <p:sp>
        <p:nvSpPr>
          <p:cNvPr id="373" name="Shape 373"/>
          <p:cNvSpPr/>
          <p:nvPr/>
        </p:nvSpPr>
        <p:spPr>
          <a:xfrm>
            <a:off x="898921" y="4337049"/>
            <a:ext cx="1120695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greeting = “hello world!”</a:t>
            </a:r>
          </a:p>
        </p:txBody>
      </p:sp>
      <p:sp>
        <p:nvSpPr>
          <p:cNvPr id="374" name="Shape 374"/>
          <p:cNvSpPr/>
          <p:nvPr/>
        </p:nvSpPr>
        <p:spPr>
          <a:xfrm rot="14680374">
            <a:off x="7711598" y="6150374"/>
            <a:ext cx="1892995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6939343" y="7440332"/>
            <a:ext cx="473202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(string literal)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1604867" y="3633420"/>
            <a:ext cx="9795066" cy="2486760"/>
          </a:xfrm>
          <a:prstGeom prst="rect">
            <a:avLst/>
          </a:prstGeom>
        </p:spPr>
        <p:txBody>
          <a:bodyPr/>
          <a:lstStyle/>
          <a:p>
            <a:pPr/>
            <a:r>
              <a:t>Why Python?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pasted-image.gi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244714"/>
            <a:ext cx="13004800" cy="926417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380" name="Shape 380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381" name="Shape 381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first letter in my_string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384" name="Shape 384"/>
          <p:cNvSpPr/>
          <p:nvPr/>
        </p:nvSpPr>
        <p:spPr>
          <a:xfrm>
            <a:off x="3759560" y="4413249"/>
            <a:ext cx="469260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387" name="Shape 387"/>
          <p:cNvSpPr/>
          <p:nvPr/>
        </p:nvSpPr>
        <p:spPr>
          <a:xfrm>
            <a:off x="439081" y="4072620"/>
            <a:ext cx="60416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 translation:</a:t>
            </a:r>
          </a:p>
        </p:txBody>
      </p:sp>
      <p:sp>
        <p:nvSpPr>
          <p:cNvPr id="388" name="Shape 388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seventh letter in my_string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391" name="Shape 391"/>
          <p:cNvSpPr/>
          <p:nvPr/>
        </p:nvSpPr>
        <p:spPr>
          <a:xfrm>
            <a:off x="4552634" y="4413249"/>
            <a:ext cx="485074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my_string[6]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394" name="Shape 394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395" name="Shape 395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last letter in my_string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Indexing Syntax</a:t>
            </a:r>
          </a:p>
        </p:txBody>
      </p:sp>
      <p:sp>
        <p:nvSpPr>
          <p:cNvPr id="398" name="Shape 398"/>
          <p:cNvSpPr/>
          <p:nvPr/>
        </p:nvSpPr>
        <p:spPr>
          <a:xfrm>
            <a:off x="4552634" y="4413249"/>
            <a:ext cx="540888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my_string[-1]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01" name="Shape 401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02" name="Shape 402"/>
          <p:cNvSpPr/>
          <p:nvPr/>
        </p:nvSpPr>
        <p:spPr>
          <a:xfrm>
            <a:off x="513296" y="5482166"/>
            <a:ext cx="1248488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the first four letters of my_string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05" name="Shape 405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my_string[0:4]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08" name="Shape 408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my_string[0:4]</a:t>
            </a:r>
          </a:p>
        </p:txBody>
      </p:sp>
      <p:sp>
        <p:nvSpPr>
          <p:cNvPr id="409" name="Shape 409"/>
          <p:cNvSpPr/>
          <p:nvPr/>
        </p:nvSpPr>
        <p:spPr>
          <a:xfrm rot="16200000">
            <a:off x="7306733" y="5596466"/>
            <a:ext cx="237529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6881481" y="7643283"/>
            <a:ext cx="32258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pPr/>
            <a:r>
              <a:t>not included!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8906" t="0" r="2890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Infrastructure</a:t>
            </a:r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Modern 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13" name="Shape 413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14" name="Shape 414"/>
          <p:cNvSpPr/>
          <p:nvPr/>
        </p:nvSpPr>
        <p:spPr>
          <a:xfrm>
            <a:off x="460247" y="5482166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get all the letters up to the third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17" name="Shape 417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my_string[:3]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20" name="Shape 420"/>
          <p:cNvSpPr/>
          <p:nvPr/>
        </p:nvSpPr>
        <p:spPr>
          <a:xfrm>
            <a:off x="439081" y="4072620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21" name="Shape 421"/>
          <p:cNvSpPr/>
          <p:nvPr/>
        </p:nvSpPr>
        <p:spPr>
          <a:xfrm>
            <a:off x="449664" y="5354242"/>
            <a:ext cx="12105472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grab from the third element through until the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 Syntax</a:t>
            </a:r>
          </a:p>
        </p:txBody>
      </p:sp>
      <p:sp>
        <p:nvSpPr>
          <p:cNvPr id="424" name="Shape 424"/>
          <p:cNvSpPr/>
          <p:nvPr/>
        </p:nvSpPr>
        <p:spPr>
          <a:xfrm>
            <a:off x="3774461" y="4078816"/>
            <a:ext cx="54558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my_string[2:]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27" name="Shape 427"/>
          <p:cNvSpPr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[start_index:end_index]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30" name="Shape 430"/>
          <p:cNvSpPr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[start_index:end_index:</a:t>
            </a:r>
            <a:r>
              <a:rPr>
                <a:solidFill>
                  <a:schemeClr val="accent3"/>
                </a:solidFill>
              </a:rPr>
              <a:t>step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33" name="Shape 433"/>
          <p:cNvSpPr/>
          <p:nvPr/>
        </p:nvSpPr>
        <p:spPr>
          <a:xfrm>
            <a:off x="925828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my_list[::</a:t>
            </a:r>
            <a:r>
              <a:rPr>
                <a:solidFill>
                  <a:schemeClr val="accent3"/>
                </a:solidFill>
              </a:rPr>
              <a:t>2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36" name="Shape 436"/>
          <p:cNvSpPr/>
          <p:nvPr/>
        </p:nvSpPr>
        <p:spPr>
          <a:xfrm>
            <a:off x="925828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my_list[::</a:t>
            </a:r>
            <a:r>
              <a:rPr>
                <a:solidFill>
                  <a:schemeClr val="accent3"/>
                </a:solidFill>
              </a:rPr>
              <a:t>2</a:t>
            </a:r>
            <a:r>
              <a:t>]</a:t>
            </a:r>
          </a:p>
        </p:txBody>
      </p:sp>
      <p:sp>
        <p:nvSpPr>
          <p:cNvPr id="437" name="Shape 437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2506543" y="5826142"/>
            <a:ext cx="65387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even # items in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41" name="Shape 441"/>
          <p:cNvSpPr/>
          <p:nvPr/>
        </p:nvSpPr>
        <p:spPr>
          <a:xfrm>
            <a:off x="925828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my_list[</a:t>
            </a:r>
            <a:r>
              <a:rPr>
                <a:solidFill>
                  <a:schemeClr val="accent3"/>
                </a:solidFill>
              </a:rPr>
              <a:t>1</a:t>
            </a:r>
            <a:r>
              <a:t>::</a:t>
            </a:r>
            <a:r>
              <a:rPr>
                <a:solidFill>
                  <a:schemeClr val="accent3"/>
                </a:solidFill>
              </a:rPr>
              <a:t>2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44" name="Shape 444"/>
          <p:cNvSpPr/>
          <p:nvPr/>
        </p:nvSpPr>
        <p:spPr>
          <a:xfrm>
            <a:off x="925828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my_list[</a:t>
            </a:r>
            <a:r>
              <a:rPr>
                <a:solidFill>
                  <a:schemeClr val="accent3"/>
                </a:solidFill>
              </a:rPr>
              <a:t>1</a:t>
            </a:r>
            <a:r>
              <a:t>::</a:t>
            </a:r>
            <a:r>
              <a:rPr>
                <a:solidFill>
                  <a:schemeClr val="accent3"/>
                </a:solidFill>
              </a:rPr>
              <a:t>2</a:t>
            </a:r>
            <a:r>
              <a:t>]</a:t>
            </a:r>
          </a:p>
        </p:txBody>
      </p:sp>
      <p:sp>
        <p:nvSpPr>
          <p:cNvPr id="445" name="Shape 445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6" name="Shape 446"/>
          <p:cNvSpPr/>
          <p:nvPr/>
        </p:nvSpPr>
        <p:spPr>
          <a:xfrm>
            <a:off x="2506543" y="5826142"/>
            <a:ext cx="627049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odd # items in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046" t="0" r="3404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Community</a:t>
            </a:r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pPr/>
            <a:r>
              <a:t>broad Open-Source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49" name="Shape 449"/>
          <p:cNvSpPr/>
          <p:nvPr/>
        </p:nvSpPr>
        <p:spPr>
          <a:xfrm>
            <a:off x="925828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my_list[::</a:t>
            </a:r>
            <a:r>
              <a:rPr>
                <a:solidFill>
                  <a:schemeClr val="accent3"/>
                </a:solidFill>
              </a:rPr>
              <a:t>-1</a:t>
            </a:r>
            <a:r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Slice: step</a:t>
            </a:r>
          </a:p>
        </p:txBody>
      </p:sp>
      <p:sp>
        <p:nvSpPr>
          <p:cNvPr id="452" name="Shape 452"/>
          <p:cNvSpPr/>
          <p:nvPr/>
        </p:nvSpPr>
        <p:spPr>
          <a:xfrm>
            <a:off x="925828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my_list[::</a:t>
            </a:r>
            <a:r>
              <a:rPr>
                <a:solidFill>
                  <a:schemeClr val="accent3"/>
                </a:solidFill>
              </a:rPr>
              <a:t>-1</a:t>
            </a:r>
            <a:r>
              <a:t>]</a:t>
            </a:r>
          </a:p>
        </p:txBody>
      </p:sp>
      <p:sp>
        <p:nvSpPr>
          <p:cNvPr id="453" name="Shape 453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4" name="Shape 454"/>
          <p:cNvSpPr/>
          <p:nvPr/>
        </p:nvSpPr>
        <p:spPr>
          <a:xfrm>
            <a:off x="2506543" y="5826142"/>
            <a:ext cx="385953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reverse 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F-Strings</a:t>
            </a:r>
          </a:p>
        </p:txBody>
      </p:sp>
      <p:sp>
        <p:nvSpPr>
          <p:cNvPr id="459" name="Shape 459"/>
          <p:cNvSpPr/>
          <p:nvPr>
            <p:ph type="body" idx="1"/>
          </p:nvPr>
        </p:nvSpPr>
        <p:spPr>
          <a:xfrm>
            <a:off x="406400" y="3953767"/>
            <a:ext cx="12192000" cy="4998601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Text with variables injected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Normal string but with an “f” before the quotes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F-strings</a:t>
            </a:r>
          </a:p>
        </p:txBody>
      </p:sp>
      <p:sp>
        <p:nvSpPr>
          <p:cNvPr id="462" name="Shape 462"/>
          <p:cNvSpPr/>
          <p:nvPr/>
        </p:nvSpPr>
        <p:spPr>
          <a:xfrm>
            <a:off x="487154" y="4540249"/>
            <a:ext cx="6769895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my_name = “rob”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F-strings</a:t>
            </a:r>
          </a:p>
        </p:txBody>
      </p:sp>
      <p:sp>
        <p:nvSpPr>
          <p:cNvPr id="465" name="Shape 465"/>
          <p:cNvSpPr/>
          <p:nvPr/>
        </p:nvSpPr>
        <p:spPr>
          <a:xfrm>
            <a:off x="487154" y="4540249"/>
            <a:ext cx="898842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f“Hello, {my_name}!”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F-strings</a:t>
            </a:r>
          </a:p>
        </p:txBody>
      </p:sp>
      <p:sp>
        <p:nvSpPr>
          <p:cNvPr id="468" name="Shape 468"/>
          <p:cNvSpPr/>
          <p:nvPr/>
        </p:nvSpPr>
        <p:spPr>
          <a:xfrm>
            <a:off x="487154" y="4540249"/>
            <a:ext cx="898842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f“Hello, {my_name}!”</a:t>
            </a:r>
          </a:p>
        </p:txBody>
      </p:sp>
      <p:sp>
        <p:nvSpPr>
          <p:cNvPr id="469" name="Shape 469"/>
          <p:cNvSpPr/>
          <p:nvPr/>
        </p:nvSpPr>
        <p:spPr>
          <a:xfrm rot="21559398">
            <a:off x="744741" y="6986397"/>
            <a:ext cx="1892995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2987235" y="6671777"/>
            <a:ext cx="43815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“Hello, Rob”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473" name="Shape 473"/>
          <p:cNvSpPr/>
          <p:nvPr/>
        </p:nvSpPr>
        <p:spPr>
          <a:xfrm>
            <a:off x="466598" y="3886353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74" name="Shape 474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my_name on the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477" name="Shape 477"/>
          <p:cNvSpPr/>
          <p:nvPr/>
        </p:nvSpPr>
        <p:spPr>
          <a:xfrm>
            <a:off x="466598" y="3886353"/>
            <a:ext cx="2606498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English:</a:t>
            </a:r>
          </a:p>
        </p:txBody>
      </p:sp>
      <p:sp>
        <p:nvSpPr>
          <p:cNvPr id="478" name="Shape 478"/>
          <p:cNvSpPr/>
          <p:nvPr/>
        </p:nvSpPr>
        <p:spPr>
          <a:xfrm>
            <a:off x="487764" y="5295900"/>
            <a:ext cx="1210547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5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Print my_name on the screen</a:t>
            </a:r>
          </a:p>
        </p:txBody>
      </p:sp>
      <p:sp>
        <p:nvSpPr>
          <p:cNvPr id="479" name="Shape 479"/>
          <p:cNvSpPr/>
          <p:nvPr/>
        </p:nvSpPr>
        <p:spPr>
          <a:xfrm>
            <a:off x="475483" y="7091418"/>
            <a:ext cx="1271089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(Useful for peeking into variables)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482" name="Shape 482"/>
          <p:cNvSpPr/>
          <p:nvPr/>
        </p:nvSpPr>
        <p:spPr>
          <a:xfrm>
            <a:off x="1786334" y="4337049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398" t="0" r="58268" b="0"/>
          <a:stretch>
            <a:fillRect/>
          </a:stretch>
        </p:blipFill>
        <p:spPr>
          <a:xfrm>
            <a:off x="-38100" y="313628"/>
            <a:ext cx="5486400" cy="9126344"/>
          </a:xfrm>
          <a:prstGeom prst="rect">
            <a:avLst/>
          </a:prstGeom>
        </p:spPr>
      </p:pic>
      <p:sp>
        <p:nvSpPr>
          <p:cNvPr id="201" name="Shape 2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Code</a:t>
            </a:r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pPr/>
            <a:r>
              <a:t>Short, Readable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485" name="Shape 485"/>
          <p:cNvSpPr/>
          <p:nvPr/>
        </p:nvSpPr>
        <p:spPr>
          <a:xfrm>
            <a:off x="1786334" y="4337049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  <p:sp>
        <p:nvSpPr>
          <p:cNvPr id="486" name="Shape 486"/>
          <p:cNvSpPr/>
          <p:nvPr/>
        </p:nvSpPr>
        <p:spPr>
          <a:xfrm rot="16200000">
            <a:off x="1423362" y="6668244"/>
            <a:ext cx="293330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1431545" y="8282117"/>
            <a:ext cx="297027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print Statement</a:t>
            </a:r>
          </a:p>
        </p:txBody>
      </p:sp>
      <p:sp>
        <p:nvSpPr>
          <p:cNvPr id="490" name="Shape 490"/>
          <p:cNvSpPr/>
          <p:nvPr/>
        </p:nvSpPr>
        <p:spPr>
          <a:xfrm>
            <a:off x="1786334" y="4337049"/>
            <a:ext cx="63261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print(my_name)</a:t>
            </a:r>
          </a:p>
        </p:txBody>
      </p:sp>
      <p:sp>
        <p:nvSpPr>
          <p:cNvPr id="491" name="Shape 491"/>
          <p:cNvSpPr/>
          <p:nvPr/>
        </p:nvSpPr>
        <p:spPr>
          <a:xfrm rot="16200000">
            <a:off x="1423362" y="6668244"/>
            <a:ext cx="293330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1431545" y="8282117"/>
            <a:ext cx="297027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93" name="Shape 493"/>
          <p:cNvSpPr/>
          <p:nvPr/>
        </p:nvSpPr>
        <p:spPr>
          <a:xfrm rot="16200000">
            <a:off x="5324802" y="6592241"/>
            <a:ext cx="293330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4" name="Shape 494"/>
          <p:cNvSpPr/>
          <p:nvPr/>
        </p:nvSpPr>
        <p:spPr>
          <a:xfrm>
            <a:off x="5332985" y="8206115"/>
            <a:ext cx="7423405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input (aka argument)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</a:t>
            </a:r>
          </a:p>
        </p:txBody>
      </p:sp>
      <p:sp>
        <p:nvSpPr>
          <p:cNvPr id="497" name="Shape 49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42433" indent="-642433" defTabSz="531622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24"/>
            </a:pPr>
            <a:r>
              <a:t>Performs an action</a:t>
            </a:r>
          </a:p>
          <a:p>
            <a:pPr marL="642433" indent="-642433" defTabSz="531622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24"/>
            </a:pPr>
            <a:r>
              <a:t>Action in example: print to screen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 vs method</a:t>
            </a:r>
          </a:p>
        </p:txBody>
      </p:sp>
      <p:sp>
        <p:nvSpPr>
          <p:cNvPr id="500" name="Shape 500"/>
          <p:cNvSpPr/>
          <p:nvPr/>
        </p:nvSpPr>
        <p:spPr>
          <a:xfrm>
            <a:off x="466598" y="3924453"/>
            <a:ext cx="11726396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705970" indent="-705970">
              <a:buSzPct val="40000"/>
              <a:buBlip>
                <a:blip r:embed="rId2"/>
              </a:buBlip>
              <a:defRPr sz="5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u="sng"/>
              <a:t>Same</a:t>
            </a:r>
            <a:r>
              <a:t>: performs an “action” with input</a:t>
            </a:r>
          </a:p>
        </p:txBody>
      </p:sp>
      <p:sp>
        <p:nvSpPr>
          <p:cNvPr id="501" name="Shape 501"/>
          <p:cNvSpPr/>
          <p:nvPr/>
        </p:nvSpPr>
        <p:spPr>
          <a:xfrm>
            <a:off x="466598" y="5897033"/>
            <a:ext cx="12071604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05970" indent="-705970">
              <a:buSzPct val="40000"/>
              <a:buBlip>
                <a:blip r:embed="rId2"/>
              </a:buBlip>
              <a:defRPr sz="5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u="sng"/>
              <a:t>Different</a:t>
            </a:r>
            <a:r>
              <a:t>: where input comes from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method Example</a:t>
            </a:r>
          </a:p>
        </p:txBody>
      </p:sp>
      <p:sp>
        <p:nvSpPr>
          <p:cNvPr id="504" name="Shape 504"/>
          <p:cNvSpPr/>
          <p:nvPr/>
        </p:nvSpPr>
        <p:spPr>
          <a:xfrm>
            <a:off x="1717005" y="4761444"/>
            <a:ext cx="95707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“Rob”.replace(“R”,“B”)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method Example</a:t>
            </a:r>
          </a:p>
        </p:txBody>
      </p:sp>
      <p:sp>
        <p:nvSpPr>
          <p:cNvPr id="507" name="Shape 507"/>
          <p:cNvSpPr/>
          <p:nvPr/>
        </p:nvSpPr>
        <p:spPr>
          <a:xfrm>
            <a:off x="1717005" y="4761444"/>
            <a:ext cx="95707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“Rob”.replace(“R”,“B”)</a:t>
            </a:r>
          </a:p>
        </p:txBody>
      </p:sp>
      <p:sp>
        <p:nvSpPr>
          <p:cNvPr id="508" name="Shape 508"/>
          <p:cNvSpPr/>
          <p:nvPr/>
        </p:nvSpPr>
        <p:spPr>
          <a:xfrm rot="21591301">
            <a:off x="1978286" y="6822672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3798578" y="6510161"/>
            <a:ext cx="220218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“Bob”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method Example</a:t>
            </a:r>
          </a:p>
        </p:txBody>
      </p:sp>
      <p:sp>
        <p:nvSpPr>
          <p:cNvPr id="512" name="Shape 512"/>
          <p:cNvSpPr/>
          <p:nvPr/>
        </p:nvSpPr>
        <p:spPr>
          <a:xfrm>
            <a:off x="1717005" y="4761444"/>
            <a:ext cx="957079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“Rob”.replace(“R”,“B”)</a:t>
            </a:r>
          </a:p>
        </p:txBody>
      </p:sp>
      <p:sp>
        <p:nvSpPr>
          <p:cNvPr id="513" name="Shape 513"/>
          <p:cNvSpPr/>
          <p:nvPr/>
        </p:nvSpPr>
        <p:spPr>
          <a:xfrm rot="16200000">
            <a:off x="1978286" y="6391994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1303539" y="7499394"/>
            <a:ext cx="614781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pPr/>
            <a:r>
              <a:t>method on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 vs method</a:t>
            </a:r>
          </a:p>
        </p:txBody>
      </p:sp>
      <p:sp>
        <p:nvSpPr>
          <p:cNvPr id="517" name="Shape 517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print(“Rob”)</a:t>
            </a:r>
          </a:p>
        </p:txBody>
      </p:sp>
      <p:sp>
        <p:nvSpPr>
          <p:cNvPr id="518" name="Shape 518"/>
          <p:cNvSpPr/>
          <p:nvPr/>
        </p:nvSpPr>
        <p:spPr>
          <a:xfrm>
            <a:off x="351328" y="68770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“Rob”.replace(“R”,“B”)</a:t>
            </a:r>
          </a:p>
        </p:txBody>
      </p:sp>
      <p:sp>
        <p:nvSpPr>
          <p:cNvPr id="519" name="Shape 519"/>
          <p:cNvSpPr/>
          <p:nvPr/>
        </p:nvSpPr>
        <p:spPr>
          <a:xfrm rot="10800000">
            <a:off x="5532582" y="419460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7179408" y="4080304"/>
            <a:ext cx="415126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Input between parentheses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Function vs method</a:t>
            </a:r>
          </a:p>
        </p:txBody>
      </p:sp>
      <p:sp>
        <p:nvSpPr>
          <p:cNvPr id="523" name="Shape 523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print(“Rob”)</a:t>
            </a:r>
          </a:p>
        </p:txBody>
      </p:sp>
      <p:sp>
        <p:nvSpPr>
          <p:cNvPr id="524" name="Shape 524"/>
          <p:cNvSpPr/>
          <p:nvPr/>
        </p:nvSpPr>
        <p:spPr>
          <a:xfrm>
            <a:off x="351328" y="68770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“Rob”.replace(“R”,“B”)</a:t>
            </a:r>
          </a:p>
        </p:txBody>
      </p:sp>
      <p:sp>
        <p:nvSpPr>
          <p:cNvPr id="525" name="Shape 525"/>
          <p:cNvSpPr/>
          <p:nvPr/>
        </p:nvSpPr>
        <p:spPr>
          <a:xfrm rot="10800000">
            <a:off x="5532582" y="419460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7179408" y="4080304"/>
            <a:ext cx="415126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Input between parentheses</a:t>
            </a:r>
          </a:p>
        </p:txBody>
      </p:sp>
      <p:sp>
        <p:nvSpPr>
          <p:cNvPr id="527" name="Shape 527"/>
          <p:cNvSpPr/>
          <p:nvPr/>
        </p:nvSpPr>
        <p:spPr>
          <a:xfrm rot="10800000">
            <a:off x="8779028" y="675640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10232389" y="6642100"/>
            <a:ext cx="26429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Main input before dot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531" name="Shape 531"/>
          <p:cNvSpPr/>
          <p:nvPr>
            <p:ph type="body" idx="1"/>
          </p:nvPr>
        </p:nvSpPr>
        <p:spPr>
          <a:xfrm>
            <a:off x="647700" y="3066806"/>
            <a:ext cx="11493038" cy="510904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Int</a:t>
            </a:r>
          </a:p>
          <a:p>
            <a:pPr>
              <a:defRPr sz="5400"/>
            </a:pPr>
            <a:r>
              <a:t>Float</a:t>
            </a:r>
          </a:p>
          <a:p>
            <a:pPr>
              <a:defRPr sz="5400"/>
            </a:pPr>
            <a:r>
              <a:t>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keptical_face.jpeg"/>
          <p:cNvPicPr>
            <a:picLocks noChangeAspect="1"/>
          </p:cNvPicPr>
          <p:nvPr/>
        </p:nvPicPr>
        <p:blipFill>
          <a:blip r:embed="rId2">
            <a:extLst/>
          </a:blip>
          <a:srcRect l="24721" t="1861" r="36095" b="2359"/>
          <a:stretch>
            <a:fillRect/>
          </a:stretch>
        </p:blipFill>
        <p:spPr>
          <a:xfrm>
            <a:off x="-2062" y="-11494"/>
            <a:ext cx="5659021" cy="977673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>
            <p:ph type="title"/>
          </p:nvPr>
        </p:nvSpPr>
        <p:spPr>
          <a:xfrm>
            <a:off x="5892800" y="6324600"/>
            <a:ext cx="6705600" cy="2705100"/>
          </a:xfrm>
          <a:prstGeom prst="rect">
            <a:avLst/>
          </a:prstGeom>
        </p:spPr>
        <p:txBody>
          <a:bodyPr/>
          <a:lstStyle/>
          <a:p>
            <a:pPr/>
            <a:r>
              <a:t>ME</a:t>
            </a:r>
          </a:p>
        </p:txBody>
      </p:sp>
      <p:sp>
        <p:nvSpPr>
          <p:cNvPr id="206" name="Shape 206"/>
          <p:cNvSpPr/>
          <p:nvPr>
            <p:ph type="body" sz="quarter" idx="4294967295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What’s in it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534" name="Shape 534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+ 7.2 = 8.2</a:t>
            </a:r>
          </a:p>
        </p:txBody>
      </p:sp>
      <p:sp>
        <p:nvSpPr>
          <p:cNvPr id="535" name="Shape 535"/>
          <p:cNvSpPr/>
          <p:nvPr/>
        </p:nvSpPr>
        <p:spPr>
          <a:xfrm rot="18546354">
            <a:off x="6693316" y="4412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36" name="Shape 536"/>
          <p:cNvSpPr/>
          <p:nvPr/>
        </p:nvSpPr>
        <p:spPr>
          <a:xfrm rot="2624366">
            <a:off x="7299697" y="3930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539" name="Shape 539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+ 7.2 = 8.2</a:t>
            </a:r>
          </a:p>
        </p:txBody>
      </p:sp>
      <p:sp>
        <p:nvSpPr>
          <p:cNvPr id="540" name="Shape 540"/>
          <p:cNvSpPr/>
          <p:nvPr/>
        </p:nvSpPr>
        <p:spPr>
          <a:xfrm rot="18546354">
            <a:off x="6693316" y="4412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1" name="Shape 541"/>
          <p:cNvSpPr/>
          <p:nvPr/>
        </p:nvSpPr>
        <p:spPr>
          <a:xfrm rot="2624366">
            <a:off x="7299697" y="3930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2" name="Shape 542"/>
          <p:cNvSpPr/>
          <p:nvPr/>
        </p:nvSpPr>
        <p:spPr>
          <a:xfrm>
            <a:off x="556367" y="5691716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“7.2”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543" name="Shape 543"/>
          <p:cNvSpPr/>
          <p:nvPr/>
        </p:nvSpPr>
        <p:spPr>
          <a:xfrm rot="2859210">
            <a:off x="6922709" y="6142974"/>
            <a:ext cx="1542639" cy="32593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4" name="Shape 544"/>
          <p:cNvSpPr/>
          <p:nvPr/>
        </p:nvSpPr>
        <p:spPr>
          <a:xfrm rot="18911602">
            <a:off x="6930445" y="6113328"/>
            <a:ext cx="1597712" cy="31015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547" name="Shape 547"/>
          <p:cNvSpPr/>
          <p:nvPr/>
        </p:nvSpPr>
        <p:spPr>
          <a:xfrm>
            <a:off x="556367" y="4260849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+ 7.2 = 8.2</a:t>
            </a:r>
          </a:p>
        </p:txBody>
      </p:sp>
      <p:sp>
        <p:nvSpPr>
          <p:cNvPr id="548" name="Shape 548"/>
          <p:cNvSpPr/>
          <p:nvPr/>
        </p:nvSpPr>
        <p:spPr>
          <a:xfrm rot="18546354">
            <a:off x="6693316" y="4412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49" name="Shape 549"/>
          <p:cNvSpPr/>
          <p:nvPr/>
        </p:nvSpPr>
        <p:spPr>
          <a:xfrm rot="2624366">
            <a:off x="7299697" y="3930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556367" y="5691716"/>
            <a:ext cx="114547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int(“7.2”) = 8.2</a:t>
            </a:r>
          </a:p>
        </p:txBody>
      </p:sp>
      <p:sp>
        <p:nvSpPr>
          <p:cNvPr id="551" name="Shape 551"/>
          <p:cNvSpPr/>
          <p:nvPr/>
        </p:nvSpPr>
        <p:spPr>
          <a:xfrm rot="18546354">
            <a:off x="8564449" y="5809248"/>
            <a:ext cx="157388" cy="71763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52" name="Shape 552"/>
          <p:cNvSpPr/>
          <p:nvPr/>
        </p:nvSpPr>
        <p:spPr>
          <a:xfrm rot="2624366">
            <a:off x="9170830" y="5327634"/>
            <a:ext cx="170441" cy="122789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Casting between Data types</a:t>
            </a:r>
          </a:p>
        </p:txBody>
      </p:sp>
      <p:sp>
        <p:nvSpPr>
          <p:cNvPr id="555" name="Shape 555"/>
          <p:cNvSpPr/>
          <p:nvPr>
            <p:ph type="body" idx="1"/>
          </p:nvPr>
        </p:nvSpPr>
        <p:spPr>
          <a:xfrm>
            <a:off x="647700" y="3066806"/>
            <a:ext cx="11493038" cy="5109040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int()</a:t>
            </a:r>
          </a:p>
          <a:p>
            <a:pPr>
              <a:defRPr sz="5400"/>
            </a:pPr>
            <a:r>
              <a:t>float()</a:t>
            </a:r>
          </a:p>
          <a:p>
            <a:pPr>
              <a:defRPr sz="5400"/>
            </a:pPr>
            <a:r>
              <a:t>str()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title"/>
          </p:nvPr>
        </p:nvSpPr>
        <p:spPr>
          <a:xfrm>
            <a:off x="406400" y="1536700"/>
            <a:ext cx="12192000" cy="1367235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Concepts covered so Far</a:t>
            </a:r>
          </a:p>
        </p:txBody>
      </p:sp>
      <p:sp>
        <p:nvSpPr>
          <p:cNvPr id="558" name="Shape 558"/>
          <p:cNvSpPr/>
          <p:nvPr>
            <p:ph type="body" idx="1"/>
          </p:nvPr>
        </p:nvSpPr>
        <p:spPr>
          <a:xfrm>
            <a:off x="406400" y="2929466"/>
            <a:ext cx="12192000" cy="6108701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4800"/>
            </a:pPr>
            <a:r>
              <a:t>Print statement</a:t>
            </a:r>
          </a:p>
          <a:p>
            <a:pPr marL="444500" indent="-444500">
              <a:defRPr sz="4800"/>
            </a:pPr>
            <a:r>
              <a:t>Function</a:t>
            </a:r>
          </a:p>
          <a:p>
            <a:pPr marL="444500" indent="-444500">
              <a:defRPr sz="4800"/>
            </a:pPr>
            <a:r>
              <a:t>Method</a:t>
            </a:r>
          </a:p>
          <a:p>
            <a:pPr marL="444500" indent="-444500">
              <a:defRPr sz="4800"/>
            </a:pPr>
            <a:r>
              <a:t>Casting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5970" t="0" r="18091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563" name="Shape 5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14960"/>
            </a:lvl1pPr>
          </a:lstStyle>
          <a:p>
            <a:pPr/>
            <a:r>
              <a:t>Functions</a:t>
            </a:r>
          </a:p>
        </p:txBody>
      </p:sp>
      <p:sp>
        <p:nvSpPr>
          <p:cNvPr id="564" name="Shape 5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Defining your 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67" name="Shape 567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Reusable chunk of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70" name="Shape 570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Reusable chunk of code</a:t>
            </a:r>
          </a:p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Build action from basic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Defining A Function</a:t>
            </a:r>
          </a:p>
        </p:txBody>
      </p:sp>
      <p:sp>
        <p:nvSpPr>
          <p:cNvPr id="573" name="Shape 573"/>
          <p:cNvSpPr/>
          <p:nvPr/>
        </p:nvSpPr>
        <p:spPr>
          <a:xfrm>
            <a:off x="495150" y="3282950"/>
            <a:ext cx="11562527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def</a:t>
            </a:r>
            <a:r>
              <a:t> double(my_name):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answer = my_name + my_name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return answer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